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Garet" charset="1" panose="00000000000000000000"/>
      <p:regular r:id="rId37"/>
    </p:embeddedFont>
    <p:embeddedFont>
      <p:font typeface="Garet Bold" charset="1" panose="00000000000000000000"/>
      <p:regular r:id="rId38"/>
    </p:embeddedFont>
    <p:embeddedFont>
      <p:font typeface="Inter" charset="1" panose="020B0502030000000004"/>
      <p:regular r:id="rId39"/>
    </p:embeddedFont>
    <p:embeddedFont>
      <p:font typeface="Inter Bold" charset="1" panose="020B0802030000000004"/>
      <p:regular r:id="rId40"/>
    </p:embeddedFont>
    <p:embeddedFont>
      <p:font typeface="Open Sans" charset="1" panose="00000000000000000000"/>
      <p:regular r:id="rId41"/>
    </p:embeddedFont>
    <p:embeddedFont>
      <p:font typeface="Open Sans Bold" charset="1" panose="00000000000000000000"/>
      <p:regular r:id="rId42"/>
    </p:embeddedFont>
    <p:embeddedFont>
      <p:font typeface="Garet Ultra-Bold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109187"/>
            <a:ext cx="11842469" cy="3177813"/>
            <a:chOff x="0" y="0"/>
            <a:chExt cx="9357013" cy="2510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57013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57013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423" y="5778091"/>
            <a:ext cx="5976713" cy="803275"/>
            <a:chOff x="0" y="0"/>
            <a:chExt cx="1574114" cy="2115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4114" cy="211562"/>
            </a:xfrm>
            <a:custGeom>
              <a:avLst/>
              <a:gdLst/>
              <a:ahLst/>
              <a:cxnLst/>
              <a:rect r="r" b="b" t="t" l="l"/>
              <a:pathLst>
                <a:path h="211562" w="1574114">
                  <a:moveTo>
                    <a:pt x="66063" y="0"/>
                  </a:moveTo>
                  <a:lnTo>
                    <a:pt x="1508051" y="0"/>
                  </a:lnTo>
                  <a:cubicBezTo>
                    <a:pt x="1544536" y="0"/>
                    <a:pt x="1574114" y="29577"/>
                    <a:pt x="1574114" y="66063"/>
                  </a:cubicBezTo>
                  <a:lnTo>
                    <a:pt x="1574114" y="145499"/>
                  </a:lnTo>
                  <a:cubicBezTo>
                    <a:pt x="1574114" y="181985"/>
                    <a:pt x="1544536" y="211562"/>
                    <a:pt x="1508051" y="211562"/>
                  </a:cubicBezTo>
                  <a:lnTo>
                    <a:pt x="66063" y="211562"/>
                  </a:lnTo>
                  <a:cubicBezTo>
                    <a:pt x="29577" y="211562"/>
                    <a:pt x="0" y="181985"/>
                    <a:pt x="0" y="145499"/>
                  </a:cubicBezTo>
                  <a:lnTo>
                    <a:pt x="0" y="66063"/>
                  </a:lnTo>
                  <a:cubicBezTo>
                    <a:pt x="0" y="29577"/>
                    <a:pt x="29577" y="0"/>
                    <a:pt x="6606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574114" cy="240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Presented by : Digital Egypt Pioneers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Amit Students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24423" y="7611081"/>
            <a:ext cx="5976713" cy="803275"/>
            <a:chOff x="0" y="0"/>
            <a:chExt cx="1574114" cy="2115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74114" cy="211562"/>
            </a:xfrm>
            <a:custGeom>
              <a:avLst/>
              <a:gdLst/>
              <a:ahLst/>
              <a:cxnLst/>
              <a:rect r="r" b="b" t="t" l="l"/>
              <a:pathLst>
                <a:path h="211562" w="1574114">
                  <a:moveTo>
                    <a:pt x="66063" y="0"/>
                  </a:moveTo>
                  <a:lnTo>
                    <a:pt x="1508051" y="0"/>
                  </a:lnTo>
                  <a:cubicBezTo>
                    <a:pt x="1544536" y="0"/>
                    <a:pt x="1574114" y="29577"/>
                    <a:pt x="1574114" y="66063"/>
                  </a:cubicBezTo>
                  <a:lnTo>
                    <a:pt x="1574114" y="145499"/>
                  </a:lnTo>
                  <a:cubicBezTo>
                    <a:pt x="1574114" y="181985"/>
                    <a:pt x="1544536" y="211562"/>
                    <a:pt x="1508051" y="211562"/>
                  </a:cubicBezTo>
                  <a:lnTo>
                    <a:pt x="66063" y="211562"/>
                  </a:lnTo>
                  <a:cubicBezTo>
                    <a:pt x="29577" y="211562"/>
                    <a:pt x="0" y="181985"/>
                    <a:pt x="0" y="145499"/>
                  </a:cubicBezTo>
                  <a:lnTo>
                    <a:pt x="0" y="66063"/>
                  </a:lnTo>
                  <a:cubicBezTo>
                    <a:pt x="0" y="29577"/>
                    <a:pt x="29577" y="0"/>
                    <a:pt x="660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574114" cy="240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11 May 2025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425448" y="5659449"/>
            <a:ext cx="9413076" cy="4706538"/>
          </a:xfrm>
          <a:custGeom>
            <a:avLst/>
            <a:gdLst/>
            <a:ahLst/>
            <a:cxnLst/>
            <a:rect r="r" b="b" t="t" l="l"/>
            <a:pathLst>
              <a:path h="4706538" w="9413076">
                <a:moveTo>
                  <a:pt x="0" y="0"/>
                </a:moveTo>
                <a:lnTo>
                  <a:pt x="9413076" y="0"/>
                </a:lnTo>
                <a:lnTo>
                  <a:pt x="9413076" y="4706538"/>
                </a:lnTo>
                <a:lnTo>
                  <a:pt x="0" y="470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24423" y="2081785"/>
            <a:ext cx="15034362" cy="205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69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SALES FORCASTING AND</a:t>
            </a:r>
          </a:p>
          <a:p>
            <a:pPr algn="l">
              <a:lnSpc>
                <a:spcPts val="8049"/>
              </a:lnSpc>
            </a:pPr>
            <a:r>
              <a:rPr lang="en-US" sz="69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OPTIMIZATION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485570" cy="10287000"/>
            <a:chOff x="0" y="0"/>
            <a:chExt cx="144475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7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4759">
                  <a:moveTo>
                    <a:pt x="0" y="0"/>
                  </a:moveTo>
                  <a:lnTo>
                    <a:pt x="1444759" y="0"/>
                  </a:lnTo>
                  <a:lnTo>
                    <a:pt x="14447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4475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6626" y="2671279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16626" y="367185"/>
            <a:ext cx="4780045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TRAIN.CSV –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742776" y="462435"/>
            <a:ext cx="5473113" cy="622300"/>
            <a:chOff x="0" y="0"/>
            <a:chExt cx="3481912" cy="395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81911" cy="395898"/>
            </a:xfrm>
            <a:custGeom>
              <a:avLst/>
              <a:gdLst/>
              <a:ahLst/>
              <a:cxnLst/>
              <a:rect r="r" b="b" t="t" l="l"/>
              <a:pathLst>
                <a:path h="395898" w="3481911">
                  <a:moveTo>
                    <a:pt x="3278711" y="0"/>
                  </a:moveTo>
                  <a:cubicBezTo>
                    <a:pt x="3390936" y="0"/>
                    <a:pt x="3481911" y="88625"/>
                    <a:pt x="3481911" y="197949"/>
                  </a:cubicBezTo>
                  <a:cubicBezTo>
                    <a:pt x="3481911" y="307273"/>
                    <a:pt x="3390936" y="395898"/>
                    <a:pt x="3278711" y="395898"/>
                  </a:cubicBezTo>
                  <a:lnTo>
                    <a:pt x="203200" y="395898"/>
                  </a:lnTo>
                  <a:cubicBezTo>
                    <a:pt x="90976" y="395898"/>
                    <a:pt x="0" y="307273"/>
                    <a:pt x="0" y="197949"/>
                  </a:cubicBezTo>
                  <a:cubicBezTo>
                    <a:pt x="0" y="886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481912" cy="42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Train Data Summary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42776" y="1284760"/>
            <a:ext cx="7474654" cy="8533370"/>
            <a:chOff x="0" y="0"/>
            <a:chExt cx="1968633" cy="2247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68633" cy="2247472"/>
            </a:xfrm>
            <a:custGeom>
              <a:avLst/>
              <a:gdLst/>
              <a:ahLst/>
              <a:cxnLst/>
              <a:rect r="r" b="b" t="t" l="l"/>
              <a:pathLst>
                <a:path h="224747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2194648"/>
                  </a:lnTo>
                  <a:cubicBezTo>
                    <a:pt x="1968633" y="2223822"/>
                    <a:pt x="1944983" y="2247472"/>
                    <a:pt x="1915809" y="2247472"/>
                  </a:cubicBezTo>
                  <a:lnTo>
                    <a:pt x="52824" y="2247472"/>
                  </a:lnTo>
                  <a:cubicBezTo>
                    <a:pt x="38814" y="2247472"/>
                    <a:pt x="25378" y="2241907"/>
                    <a:pt x="15472" y="2232000"/>
                  </a:cubicBezTo>
                  <a:cubicBezTo>
                    <a:pt x="5565" y="2222094"/>
                    <a:pt x="0" y="2208658"/>
                    <a:pt x="0" y="2194648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68633" cy="228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01513" y="1496748"/>
            <a:ext cx="6490794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1513" y="2030886"/>
            <a:ext cx="6490794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Store, Date, Sales, Customers, Open, Promo, StateHoliday, SchoolHoliday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85905" y="3401695"/>
            <a:ext cx="6490794" cy="555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41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Sales = Target variable</a:t>
            </a:r>
          </a:p>
          <a:p>
            <a:pPr algn="just">
              <a:lnSpc>
                <a:spcPts val="3410"/>
              </a:lnSpc>
            </a:pPr>
          </a:p>
          <a:p>
            <a:pPr algn="just" marL="474981" indent="-237491" lvl="1">
              <a:lnSpc>
                <a:spcPts val="341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missing values</a:t>
            </a:r>
          </a:p>
          <a:p>
            <a:pPr algn="just">
              <a:lnSpc>
                <a:spcPts val="3410"/>
              </a:lnSpc>
            </a:pPr>
          </a:p>
          <a:p>
            <a:pPr algn="just" marL="474981" indent="-237491" lvl="1">
              <a:lnSpc>
                <a:spcPts val="341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StateHoliday is categorical</a:t>
            </a:r>
          </a:p>
          <a:p>
            <a:pPr algn="just">
              <a:lnSpc>
                <a:spcPts val="3410"/>
              </a:lnSpc>
            </a:pPr>
          </a:p>
          <a:p>
            <a:pPr algn="just" marL="474981" indent="-237491" lvl="1">
              <a:lnSpc>
                <a:spcPts val="341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Time series data ⇒ extract Year, Month, Day, WeekOfYear</a:t>
            </a:r>
          </a:p>
          <a:p>
            <a:pPr algn="just">
              <a:lnSpc>
                <a:spcPts val="3410"/>
              </a:lnSpc>
            </a:pPr>
          </a:p>
          <a:p>
            <a:pPr algn="just" marL="474981" indent="-237491" lvl="1">
              <a:lnSpc>
                <a:spcPts val="341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~20% of data has Sales == 0</a:t>
            </a:r>
          </a:p>
          <a:p>
            <a:pPr algn="just">
              <a:lnSpc>
                <a:spcPts val="3410"/>
              </a:lnSpc>
            </a:pPr>
          </a:p>
          <a:p>
            <a:pPr algn="just" marL="474981" indent="-237491" lvl="1">
              <a:lnSpc>
                <a:spcPts val="341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Average spend per customer ≈ €9.50/day</a:t>
            </a:r>
          </a:p>
          <a:p>
            <a:pPr algn="just" marL="0" indent="0" lvl="0">
              <a:lnSpc>
                <a:spcPts val="341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9" y="0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09942" y="5457270"/>
            <a:ext cx="8964053" cy="4919024"/>
          </a:xfrm>
          <a:custGeom>
            <a:avLst/>
            <a:gdLst/>
            <a:ahLst/>
            <a:cxnLst/>
            <a:rect r="r" b="b" t="t" l="l"/>
            <a:pathLst>
              <a:path h="4919024" w="8964053">
                <a:moveTo>
                  <a:pt x="0" y="0"/>
                </a:moveTo>
                <a:lnTo>
                  <a:pt x="8964054" y="0"/>
                </a:lnTo>
                <a:lnTo>
                  <a:pt x="8964054" y="4919024"/>
                </a:lnTo>
                <a:lnTo>
                  <a:pt x="0" y="4919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FEATURE ENGINEERING FROM DATE &amp; SALES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921" y="624562"/>
            <a:ext cx="5503645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Engineering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9104" y="3519917"/>
            <a:ext cx="1852498" cy="55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8"/>
              </a:lnSpc>
              <a:spcBef>
                <a:spcPct val="0"/>
              </a:spcBef>
            </a:pPr>
            <a:r>
              <a:rPr lang="en-US" b="true" sz="2877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Ex</a:t>
            </a:r>
            <a:r>
              <a:rPr lang="en-US" b="true" sz="2877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tracted:</a:t>
            </a:r>
          </a:p>
          <a:p>
            <a:pPr algn="l">
              <a:lnSpc>
                <a:spcPts val="104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19104" y="4396820"/>
            <a:ext cx="886861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Y</a:t>
            </a: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ear, Mont</a:t>
            </a: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h, Day, WeekofYear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9104" y="5209620"/>
            <a:ext cx="1551816" cy="106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8"/>
              </a:lnSpc>
              <a:spcBef>
                <a:spcPct val="0"/>
              </a:spcBef>
            </a:pPr>
            <a:r>
              <a:rPr lang="en-US" b="true" sz="2877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b="true" sz="2877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reated:</a:t>
            </a:r>
          </a:p>
          <a:p>
            <a:pPr algn="l">
              <a:lnSpc>
                <a:spcPts val="4028"/>
              </a:lnSpc>
              <a:spcBef>
                <a:spcPct val="0"/>
              </a:spcBef>
            </a:pPr>
          </a:p>
          <a:p>
            <a:pPr algn="l">
              <a:lnSpc>
                <a:spcPts val="104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19104" y="6086523"/>
            <a:ext cx="886861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alesPerCustomer</a:t>
            </a: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= Sales / Customers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04646" y="7080298"/>
            <a:ext cx="6274480" cy="55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8"/>
              </a:lnSpc>
              <a:spcBef>
                <a:spcPct val="0"/>
              </a:spcBef>
            </a:pPr>
            <a:r>
              <a:rPr lang="en-US" b="true" sz="2877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ECDF us</a:t>
            </a:r>
            <a:r>
              <a:rPr lang="en-US" b="true" sz="2877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ed to examine distribution:</a:t>
            </a:r>
          </a:p>
          <a:p>
            <a:pPr algn="l">
              <a:lnSpc>
                <a:spcPts val="104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504646" y="7957201"/>
            <a:ext cx="8868615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~80% of days had s</a:t>
            </a: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ales &lt; €1000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Outliers:</a:t>
            </a: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Sales = 0 (needs further inspection)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9" y="0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HANDLING ZEROS &amp; CLOSED STORES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921" y="624562"/>
            <a:ext cx="5503645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Engineering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4646" y="3503575"/>
            <a:ext cx="6460023" cy="48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1"/>
              </a:lnSpc>
              <a:spcBef>
                <a:spcPct val="0"/>
              </a:spcBef>
            </a:pPr>
            <a:r>
              <a:rPr lang="en-US" b="true" sz="2979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Ze</a:t>
            </a:r>
            <a:r>
              <a:rPr lang="en-US" b="true" sz="2979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ro Sales &amp; Closed Store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9104" y="4368245"/>
            <a:ext cx="13610701" cy="386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~172,817 r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ecords (≈10%) have Open = 0 → Drop for modeling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Found open stores wit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h Sales == 0 (only 54 cases)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Possible external factors (strikes, delivery issues)</a:t>
            </a:r>
          </a:p>
          <a:p>
            <a:pPr algn="l">
              <a:lnSpc>
                <a:spcPts val="643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54034" y="0"/>
            <a:ext cx="5833966" cy="10287000"/>
            <a:chOff x="0" y="0"/>
            <a:chExt cx="4609553" cy="812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09553" cy="8128000"/>
            </a:xfrm>
            <a:custGeom>
              <a:avLst/>
              <a:gdLst/>
              <a:ahLst/>
              <a:cxnLst/>
              <a:rect r="r" b="b" t="t" l="l"/>
              <a:pathLst>
                <a:path h="8128000" w="4609553">
                  <a:moveTo>
                    <a:pt x="0" y="0"/>
                  </a:moveTo>
                  <a:lnTo>
                    <a:pt x="4609553" y="0"/>
                  </a:lnTo>
                  <a:lnTo>
                    <a:pt x="4609553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09553" cy="8166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9144000" y="2400860"/>
            <a:ext cx="0" cy="7222650"/>
          </a:xfrm>
          <a:prstGeom prst="line">
            <a:avLst/>
          </a:prstGeom>
          <a:ln cap="flat" w="476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43512" y="605951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1064" y="1479309"/>
            <a:ext cx="4316989" cy="669452"/>
            <a:chOff x="0" y="0"/>
            <a:chExt cx="2746403" cy="425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46403" cy="425895"/>
            </a:xfrm>
            <a:custGeom>
              <a:avLst/>
              <a:gdLst/>
              <a:ahLst/>
              <a:cxnLst/>
              <a:rect r="r" b="b" t="t" l="l"/>
              <a:pathLst>
                <a:path h="425895" w="2746403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Store Data Summary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964" y="401709"/>
            <a:ext cx="10769833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spc="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STORE.CSV –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75849" y="612847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Thynk Unlimited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042" y="4150995"/>
            <a:ext cx="7629377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StoreType, Assortment, CompetitionDistance, Promo2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51064" y="2838606"/>
            <a:ext cx="669452" cy="6694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09419" y="-2174505"/>
            <a:ext cx="3744615" cy="374461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01526" y="2781456"/>
            <a:ext cx="2417936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Key Features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26270" y="3975698"/>
            <a:ext cx="7629377" cy="416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CompetitionDistance: 3 → Impute median</a:t>
            </a:r>
          </a:p>
          <a:p>
            <a:pPr algn="just">
              <a:lnSpc>
                <a:spcPts val="4799"/>
              </a:lnSpc>
            </a:pPr>
          </a:p>
          <a:p>
            <a:pPr algn="just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CompetitionOpenSinceMonth/Year,</a:t>
            </a:r>
          </a:p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Promo2SinceWeek/Year,PromoInterval: 354–544 → Fill with 0 if Promo2 = 0</a:t>
            </a:r>
          </a:p>
          <a:p>
            <a:pPr algn="just" marL="0" indent="0" lvl="0">
              <a:lnSpc>
                <a:spcPts val="4799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9756818" y="2838606"/>
            <a:ext cx="669452" cy="66945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607245" y="2884089"/>
            <a:ext cx="2872011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Missing</a:t>
            </a: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Values: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09966" y="2875094"/>
            <a:ext cx="3878034" cy="3878034"/>
          </a:xfrm>
          <a:custGeom>
            <a:avLst/>
            <a:gdLst/>
            <a:ahLst/>
            <a:cxnLst/>
            <a:rect r="r" b="b" t="t" l="l"/>
            <a:pathLst>
              <a:path h="3878034" w="3878034">
                <a:moveTo>
                  <a:pt x="0" y="0"/>
                </a:moveTo>
                <a:lnTo>
                  <a:pt x="3878034" y="0"/>
                </a:lnTo>
                <a:lnTo>
                  <a:pt x="3878034" y="3878034"/>
                </a:lnTo>
                <a:lnTo>
                  <a:pt x="0" y="3878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MERGING TRAIN &amp; STORE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921" y="624562"/>
            <a:ext cx="5503645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Merging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9104" y="4368245"/>
            <a:ext cx="13610701" cy="448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Inn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er join on Store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ombined dataset: train_store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ables grouped analysis by StoreType, Promo, Assortment, etc.</a:t>
            </a:r>
          </a:p>
          <a:p>
            <a:pPr algn="l">
              <a:lnSpc>
                <a:spcPts val="643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368147" cy="1543194"/>
            <a:chOff x="0" y="0"/>
            <a:chExt cx="4574327" cy="40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4327" cy="406438"/>
            </a:xfrm>
            <a:custGeom>
              <a:avLst/>
              <a:gdLst/>
              <a:ahLst/>
              <a:cxnLst/>
              <a:rect r="r" b="b" t="t" l="l"/>
              <a:pathLst>
                <a:path h="406438" w="4574327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8951" y="325509"/>
            <a:ext cx="10769833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spc="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PROMOTIONS &amp; WEEKLY SALES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698994" y="7487211"/>
            <a:ext cx="3987330" cy="39873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PROMOTION &amp; DAY-OF-WEEK SALES BEHAVIOR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4646" y="4134616"/>
            <a:ext cx="9666387" cy="458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Without Promo: Peak on Sundays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With Promo: Peak on Mondays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StoreType C: Always closed Sundays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StoreType D: Closed Sundays only Oct–Dec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39219" y="1991899"/>
            <a:ext cx="6548781" cy="6303201"/>
          </a:xfrm>
          <a:custGeom>
            <a:avLst/>
            <a:gdLst/>
            <a:ahLst/>
            <a:cxnLst/>
            <a:rect r="r" b="b" t="t" l="l"/>
            <a:pathLst>
              <a:path h="6303201" w="6548781">
                <a:moveTo>
                  <a:pt x="0" y="0"/>
                </a:moveTo>
                <a:lnTo>
                  <a:pt x="6548781" y="0"/>
                </a:lnTo>
                <a:lnTo>
                  <a:pt x="6548781" y="6303202"/>
                </a:lnTo>
                <a:lnTo>
                  <a:pt x="0" y="630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9" y="0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769" y="4706374"/>
            <a:ext cx="11050892" cy="5580626"/>
          </a:xfrm>
          <a:custGeom>
            <a:avLst/>
            <a:gdLst/>
            <a:ahLst/>
            <a:cxnLst/>
            <a:rect r="r" b="b" t="t" l="l"/>
            <a:pathLst>
              <a:path h="5580626" w="11050892">
                <a:moveTo>
                  <a:pt x="0" y="0"/>
                </a:moveTo>
                <a:lnTo>
                  <a:pt x="11050892" y="0"/>
                </a:lnTo>
                <a:lnTo>
                  <a:pt x="11050892" y="5580626"/>
                </a:lnTo>
                <a:lnTo>
                  <a:pt x="0" y="5580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54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2461301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STORETYPE &amp; SALES DISTRIBUTION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921" y="624562"/>
            <a:ext cx="5503645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StoreType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93333" y="3064019"/>
            <a:ext cx="9643850" cy="197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2438" indent="-191219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StoreType B: Highest average s</a:t>
            </a:r>
            <a:r>
              <a:rPr lang="en-US" sz="1771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ales but low count</a:t>
            </a:r>
          </a:p>
          <a:p>
            <a:pPr algn="l">
              <a:lnSpc>
                <a:spcPts val="2479"/>
              </a:lnSpc>
            </a:pPr>
          </a:p>
          <a:p>
            <a:pPr algn="l" marL="382438" indent="-191219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StoreType A: Highest total sales &amp; customer volume</a:t>
            </a:r>
          </a:p>
          <a:p>
            <a:pPr algn="l">
              <a:lnSpc>
                <a:spcPts val="2479"/>
              </a:lnSpc>
            </a:pPr>
          </a:p>
          <a:p>
            <a:pPr algn="l" marL="382438" indent="-191219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StoreType D: Highest SalesPerCustomer (≈ €12 with Promo)</a:t>
            </a:r>
          </a:p>
          <a:p>
            <a:pPr algn="l">
              <a:lnSpc>
                <a:spcPts val="3571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8572" y="-3621334"/>
            <a:ext cx="6460278" cy="6460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6534650" cy="2112016"/>
            <a:chOff x="0" y="0"/>
            <a:chExt cx="1721060" cy="5562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1060" cy="556251"/>
            </a:xfrm>
            <a:custGeom>
              <a:avLst/>
              <a:gdLst/>
              <a:ahLst/>
              <a:cxnLst/>
              <a:rect r="r" b="b" t="t" l="l"/>
              <a:pathLst>
                <a:path h="556251" w="1721060">
                  <a:moveTo>
                    <a:pt x="0" y="0"/>
                  </a:moveTo>
                  <a:lnTo>
                    <a:pt x="1721060" y="0"/>
                  </a:lnTo>
                  <a:lnTo>
                    <a:pt x="1721060" y="556251"/>
                  </a:lnTo>
                  <a:lnTo>
                    <a:pt x="0" y="556251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1060" cy="594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30656" y="-1369287"/>
            <a:ext cx="3277467" cy="32774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6626" y="395760"/>
            <a:ext cx="561802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spc="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PROMO2 IMPACT ON SALES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5316" y="4533462"/>
            <a:ext cx="4568944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STATISTIC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4533" y="3192660"/>
            <a:ext cx="11129002" cy="40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5" indent="-356233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Weak or negative correlation with Sales</a:t>
            </a:r>
          </a:p>
          <a:p>
            <a:pPr algn="l">
              <a:lnSpc>
                <a:spcPts val="4619"/>
              </a:lnSpc>
            </a:pPr>
          </a:p>
          <a:p>
            <a:pPr algn="l" marL="712465" indent="-356233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Best results: Promo = 1 &amp; Promo2 = 0</a:t>
            </a:r>
          </a:p>
          <a:p>
            <a:pPr algn="l">
              <a:lnSpc>
                <a:spcPts val="4619"/>
              </a:lnSpc>
            </a:pPr>
          </a:p>
          <a:p>
            <a:pPr algn="l" marL="712465" indent="-356233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Stores with both active promotions didn’t see substantial boost</a:t>
            </a:r>
          </a:p>
          <a:p>
            <a:pPr algn="l">
              <a:lnSpc>
                <a:spcPts val="461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8572" y="-3621334"/>
            <a:ext cx="6460278" cy="6460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6534650" cy="2112016"/>
            <a:chOff x="0" y="0"/>
            <a:chExt cx="1721060" cy="5562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1060" cy="556251"/>
            </a:xfrm>
            <a:custGeom>
              <a:avLst/>
              <a:gdLst/>
              <a:ahLst/>
              <a:cxnLst/>
              <a:rect r="r" b="b" t="t" l="l"/>
              <a:pathLst>
                <a:path h="556251" w="1721060">
                  <a:moveTo>
                    <a:pt x="0" y="0"/>
                  </a:moveTo>
                  <a:lnTo>
                    <a:pt x="1721060" y="0"/>
                  </a:lnTo>
                  <a:lnTo>
                    <a:pt x="1721060" y="556251"/>
                  </a:lnTo>
                  <a:lnTo>
                    <a:pt x="0" y="556251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1060" cy="594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30656" y="-1369287"/>
            <a:ext cx="3277467" cy="32774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31081" y="2302403"/>
            <a:ext cx="9138309" cy="7984597"/>
          </a:xfrm>
          <a:custGeom>
            <a:avLst/>
            <a:gdLst/>
            <a:ahLst/>
            <a:cxnLst/>
            <a:rect r="r" b="b" t="t" l="l"/>
            <a:pathLst>
              <a:path h="7984597" w="9138309">
                <a:moveTo>
                  <a:pt x="0" y="0"/>
                </a:moveTo>
                <a:lnTo>
                  <a:pt x="9138308" y="0"/>
                </a:lnTo>
                <a:lnTo>
                  <a:pt x="9138308" y="7984597"/>
                </a:lnTo>
                <a:lnTo>
                  <a:pt x="0" y="7984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6626" y="395760"/>
            <a:ext cx="561802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spc="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CORRELATION HEATMAP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5316" y="4533462"/>
            <a:ext cx="4568944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STATISTIC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814570"/>
            <a:ext cx="11129002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Sales ↔ Customers: Strong positive correlation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Promo ↔ Customers: Positive correlation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Promo2 ↔ Sales: Weak or negative correlation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Promo ↔ DayOfWeek: Negative correlation (less effective later in week)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87801" y="629499"/>
            <a:ext cx="10545179" cy="9028003"/>
            <a:chOff x="0" y="0"/>
            <a:chExt cx="14060239" cy="1203733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05" t="0" r="2641" b="0"/>
            <a:stretch>
              <a:fillRect/>
            </a:stretch>
          </p:blipFill>
          <p:spPr>
            <a:xfrm flipH="false" flipV="false">
              <a:off x="0" y="0"/>
              <a:ext cx="9331159" cy="798255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944" t="0" r="10944" b="0"/>
            <a:stretch>
              <a:fillRect/>
            </a:stretch>
          </p:blipFill>
          <p:spPr>
            <a:xfrm flipH="false" flipV="false">
              <a:off x="9458159" y="0"/>
              <a:ext cx="4602080" cy="3927779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3951" t="0" r="37613" b="0"/>
            <a:stretch>
              <a:fillRect/>
            </a:stretch>
          </p:blipFill>
          <p:spPr>
            <a:xfrm flipH="false" flipV="false">
              <a:off x="9458159" y="4054779"/>
              <a:ext cx="4602080" cy="798255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10968" t="0" r="10968" b="0"/>
            <a:stretch>
              <a:fillRect/>
            </a:stretch>
          </p:blipFill>
          <p:spPr>
            <a:xfrm flipH="false" flipV="false">
              <a:off x="4729080" y="8109558"/>
              <a:ext cx="4602080" cy="3927779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10968" t="0" r="10968" b="0"/>
            <a:stretch>
              <a:fillRect/>
            </a:stretch>
          </p:blipFill>
          <p:spPr>
            <a:xfrm flipH="false" flipV="false">
              <a:off x="0" y="8109558"/>
              <a:ext cx="4602080" cy="392777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0" y="0"/>
            <a:ext cx="6251518" cy="10287000"/>
            <a:chOff x="0" y="0"/>
            <a:chExt cx="1646490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649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46490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916626" y="1899984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16626" y="562824"/>
            <a:ext cx="4568944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spc="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EDA SUMMARY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077" y="2481009"/>
            <a:ext cx="5884874" cy="580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StoreType A: Most customers &amp; total sales</a:t>
            </a:r>
          </a:p>
          <a:p>
            <a:pPr algn="just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StoreType D: Best sales per customer</a:t>
            </a:r>
          </a:p>
          <a:p>
            <a:pPr algn="just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Promo campaigns drive Monday sales</a:t>
            </a:r>
          </a:p>
          <a:p>
            <a:pPr algn="just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Promo2 has limited effectiveness</a:t>
            </a:r>
          </a:p>
          <a:p>
            <a:pPr algn="just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Customer behavior varies with promotion and store type</a:t>
            </a:r>
          </a:p>
          <a:p>
            <a:pPr algn="just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Seasonal effect: Sales spike near Christmas</a:t>
            </a:r>
          </a:p>
          <a:p>
            <a:pPr algn="just" marL="0" indent="0" lvl="0">
              <a:lnSpc>
                <a:spcPts val="387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7766" y="6080487"/>
            <a:ext cx="11830234" cy="3177813"/>
            <a:chOff x="0" y="0"/>
            <a:chExt cx="9347345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47345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47345">
                  <a:moveTo>
                    <a:pt x="0" y="0"/>
                  </a:moveTo>
                  <a:lnTo>
                    <a:pt x="9347345" y="0"/>
                  </a:lnTo>
                  <a:lnTo>
                    <a:pt x="9347345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347345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694792" cy="10287000"/>
            <a:chOff x="0" y="0"/>
            <a:chExt cx="446365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109187"/>
            <a:ext cx="1028700" cy="3177813"/>
            <a:chOff x="0" y="0"/>
            <a:chExt cx="812800" cy="2510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97118" y="2384162"/>
            <a:ext cx="969409" cy="9694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97118" y="3717354"/>
            <a:ext cx="969409" cy="96940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297118" y="4898300"/>
            <a:ext cx="969409" cy="96940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97118" y="6079245"/>
            <a:ext cx="969409" cy="96940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297118" y="7260191"/>
            <a:ext cx="969409" cy="96940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919457" y="8414693"/>
            <a:ext cx="3744615" cy="374461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-75141" y="816351"/>
            <a:ext cx="5776532" cy="5110649"/>
          </a:xfrm>
          <a:custGeom>
            <a:avLst/>
            <a:gdLst/>
            <a:ahLst/>
            <a:cxnLst/>
            <a:rect r="r" b="b" t="t" l="l"/>
            <a:pathLst>
              <a:path h="5110649" w="5776532">
                <a:moveTo>
                  <a:pt x="0" y="0"/>
                </a:moveTo>
                <a:lnTo>
                  <a:pt x="5776531" y="0"/>
                </a:lnTo>
                <a:lnTo>
                  <a:pt x="5776531" y="5110649"/>
                </a:lnTo>
                <a:lnTo>
                  <a:pt x="0" y="5110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297118" y="692526"/>
            <a:ext cx="7494647" cy="11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7"/>
              </a:lnSpc>
            </a:pPr>
            <a:r>
              <a:rPr lang="en-US" sz="6776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85829" y="2633916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85829" y="3967108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Exploratory Data Analysis (EDA)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85829" y="5148054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Forecasting Model Development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85829" y="6329000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Conclusion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485829" y="7509946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Our Team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5904" y="3577985"/>
            <a:ext cx="12756192" cy="146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1"/>
              </a:lnSpc>
            </a:pPr>
            <a:r>
              <a:rPr lang="en-US" b="true" sz="86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TIME SERIES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664971" y="-782737"/>
            <a:ext cx="3744615" cy="37446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000601" y="5086350"/>
            <a:ext cx="62867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What Makes Time Series Special?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31096" y="6394586"/>
            <a:ext cx="9922594" cy="331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Observations depend on time, unlike typical regression.</a:t>
            </a:r>
          </a:p>
          <a:p>
            <a:pPr algn="ctr">
              <a:lnSpc>
                <a:spcPts val="3779"/>
              </a:lnSpc>
            </a:pP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Violates independence assumption.</a:t>
            </a:r>
          </a:p>
          <a:p>
            <a:pPr algn="l">
              <a:lnSpc>
                <a:spcPts val="3779"/>
              </a:lnSpc>
            </a:pP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Often includes trend and seasonality:</a:t>
            </a:r>
          </a:p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e.g., Sales increase during Christmas holidays.</a:t>
            </a:r>
          </a:p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Goal: Understand patterns to make better forecasts.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STORE TYPE-LEVEL TIME SERIES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921" y="624562"/>
            <a:ext cx="8502447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Analyze by Store Type?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9104" y="4368245"/>
            <a:ext cx="13610701" cy="572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Easi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er than analyzing each individual store.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Reveals general trends &amp; season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alities.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Stores analyzed: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Store #2 → Type A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Store #85 → Type B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Store #1 → Type C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Store #13 → Type D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is resampled weekly for clarity.</a:t>
            </a:r>
          </a:p>
          <a:p>
            <a:pPr algn="l">
              <a:lnSpc>
                <a:spcPts val="643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2240489"/>
            <a:ext cx="9144000" cy="4697730"/>
          </a:xfrm>
          <a:custGeom>
            <a:avLst/>
            <a:gdLst/>
            <a:ahLst/>
            <a:cxnLst/>
            <a:rect r="r" b="b" t="t" l="l"/>
            <a:pathLst>
              <a:path h="4697730" w="9144000">
                <a:moveTo>
                  <a:pt x="0" y="0"/>
                </a:moveTo>
                <a:lnTo>
                  <a:pt x="9144000" y="0"/>
                </a:lnTo>
                <a:lnTo>
                  <a:pt x="9144000" y="4697730"/>
                </a:lnTo>
                <a:lnTo>
                  <a:pt x="0" y="4697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224209" y="5391150"/>
            <a:ext cx="9408010" cy="5233206"/>
          </a:xfrm>
          <a:custGeom>
            <a:avLst/>
            <a:gdLst/>
            <a:ahLst/>
            <a:cxnLst/>
            <a:rect r="r" b="b" t="t" l="l"/>
            <a:pathLst>
              <a:path h="5233206" w="9408010">
                <a:moveTo>
                  <a:pt x="0" y="0"/>
                </a:moveTo>
                <a:lnTo>
                  <a:pt x="9408010" y="0"/>
                </a:lnTo>
                <a:lnTo>
                  <a:pt x="9408010" y="5233206"/>
                </a:lnTo>
                <a:lnTo>
                  <a:pt x="0" y="52332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WEEKLY RETAIL SALES TRENDS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0921" y="624562"/>
            <a:ext cx="8502447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Weekly Sales Trends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3534" y="3461241"/>
            <a:ext cx="8690466" cy="155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8461" indent="-229231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Typ</a:t>
            </a: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 A &amp; C: Clear Christmas sales sp</a:t>
            </a: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ikes.</a:t>
            </a:r>
          </a:p>
          <a:p>
            <a:pPr algn="l" marL="458461" indent="-229231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Type D: Data missing from Jul 2014–Jan 2015 (closed stores).</a:t>
            </a:r>
          </a:p>
          <a:p>
            <a:pPr algn="l" marL="458461" indent="-229231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Post-holiday drop observed across types.</a:t>
            </a:r>
          </a:p>
          <a:p>
            <a:pPr algn="l">
              <a:lnSpc>
                <a:spcPts val="373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471592" y="2694437"/>
            <a:ext cx="13610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88041" y="4820285"/>
            <a:ext cx="14979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99902" y="5884125"/>
            <a:ext cx="13468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72218" y="8172714"/>
            <a:ext cx="17345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646001" y="3115441"/>
            <a:ext cx="9641999" cy="6484245"/>
          </a:xfrm>
          <a:custGeom>
            <a:avLst/>
            <a:gdLst/>
            <a:ahLst/>
            <a:cxnLst/>
            <a:rect r="r" b="b" t="t" l="l"/>
            <a:pathLst>
              <a:path h="6484245" w="9641999">
                <a:moveTo>
                  <a:pt x="0" y="0"/>
                </a:moveTo>
                <a:lnTo>
                  <a:pt x="9641999" y="0"/>
                </a:lnTo>
                <a:lnTo>
                  <a:pt x="9641999" y="6484245"/>
                </a:lnTo>
                <a:lnTo>
                  <a:pt x="0" y="6484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SEASONALITY &amp; LAG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921" y="624562"/>
            <a:ext cx="8502447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Seasonal Patterns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3534" y="4077098"/>
            <a:ext cx="8690466" cy="267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8461" indent="-229231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Horizontal plots</a:t>
            </a: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(ACF &amp; PACF) by store type.</a:t>
            </a:r>
          </a:p>
          <a:p>
            <a:pPr algn="l" marL="458461" indent="-229231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Common patterns:</a:t>
            </a:r>
          </a:p>
          <a:p>
            <a:pPr algn="l" marL="458461" indent="-229231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Lag-1 autocorrelation is high → Suggests d</a:t>
            </a: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ifferencing.</a:t>
            </a:r>
          </a:p>
          <a:p>
            <a:pPr algn="l" marL="458461" indent="-229231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Type A: Seasonal spikes every 12/24 lags (monthly).</a:t>
            </a:r>
          </a:p>
          <a:p>
            <a:pPr algn="l" marL="458461" indent="-229231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Type B: Weekly spikes at lag 7, 14, 21, 28.</a:t>
            </a:r>
          </a:p>
          <a:p>
            <a:pPr algn="l" marL="458461" indent="-229231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Type C &amp; D: Complex correlations with adjacent lags.</a:t>
            </a:r>
          </a:p>
          <a:p>
            <a:pPr algn="l">
              <a:lnSpc>
                <a:spcPts val="3731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FORECASTING SALES WITH PROPHET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921" y="624562"/>
            <a:ext cx="8502447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Forecasting with Prophet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9104" y="4368245"/>
            <a:ext cx="13610701" cy="510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rophet allows: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Trend &amp; seasonality modeling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Holiday effects (state &amp; school ho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lidays)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Forecast horizon: 6 weeks (42 days) into the future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Prophet forecasts include: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Trend, weekly effect, holiday impact</a:t>
            </a:r>
          </a:p>
          <a:p>
            <a:pPr algn="l">
              <a:lnSpc>
                <a:spcPts val="643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911325" y="2508926"/>
            <a:ext cx="7802745" cy="6749374"/>
          </a:xfrm>
          <a:custGeom>
            <a:avLst/>
            <a:gdLst/>
            <a:ahLst/>
            <a:cxnLst/>
            <a:rect r="r" b="b" t="t" l="l"/>
            <a:pathLst>
              <a:path h="6749374" w="7802745">
                <a:moveTo>
                  <a:pt x="0" y="0"/>
                </a:moveTo>
                <a:lnTo>
                  <a:pt x="7802745" y="0"/>
                </a:lnTo>
                <a:lnTo>
                  <a:pt x="7802745" y="6749374"/>
                </a:lnTo>
                <a:lnTo>
                  <a:pt x="0" y="6749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21285" y="6749958"/>
            <a:ext cx="11301259" cy="3658783"/>
          </a:xfrm>
          <a:custGeom>
            <a:avLst/>
            <a:gdLst/>
            <a:ahLst/>
            <a:cxnLst/>
            <a:rect r="r" b="b" t="t" l="l"/>
            <a:pathLst>
              <a:path h="3658783" w="11301259">
                <a:moveTo>
                  <a:pt x="0" y="0"/>
                </a:moveTo>
                <a:lnTo>
                  <a:pt x="11301259" y="0"/>
                </a:lnTo>
                <a:lnTo>
                  <a:pt x="11301259" y="3658782"/>
                </a:lnTo>
                <a:lnTo>
                  <a:pt x="0" y="3658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21285" y="3467957"/>
            <a:ext cx="10026190" cy="377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637" indent="-278318" lvl="1">
              <a:lnSpc>
                <a:spcPts val="3609"/>
              </a:lnSpc>
              <a:buFont typeface="Arial"/>
              <a:buChar char="•"/>
            </a:pPr>
            <a:r>
              <a:rPr lang="en-US" sz="2578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</a:t>
            </a:r>
            <a:r>
              <a:rPr lang="en-US" sz="2578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ore #1 shows linear decrease in sales</a:t>
            </a:r>
          </a:p>
          <a:p>
            <a:pPr algn="l">
              <a:lnSpc>
                <a:spcPts val="3609"/>
              </a:lnSpc>
            </a:pPr>
          </a:p>
          <a:p>
            <a:pPr algn="l" marL="556637" indent="-278318" lvl="1">
              <a:lnSpc>
                <a:spcPts val="3609"/>
              </a:lnSpc>
              <a:buFont typeface="Arial"/>
              <a:buChar char="•"/>
            </a:pPr>
            <a:r>
              <a:rPr lang="en-US" sz="2578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Weekly peak: Monday sales spike</a:t>
            </a:r>
          </a:p>
          <a:p>
            <a:pPr algn="l">
              <a:lnSpc>
                <a:spcPts val="3609"/>
              </a:lnSpc>
            </a:pPr>
          </a:p>
          <a:p>
            <a:pPr algn="l" marL="556637" indent="-278318" lvl="1">
              <a:lnSpc>
                <a:spcPts val="3609"/>
              </a:lnSpc>
              <a:buFont typeface="Arial"/>
              <a:buChar char="•"/>
            </a:pPr>
            <a:r>
              <a:rPr lang="en-US" sz="2578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Holiday influence: Christmas mo</a:t>
            </a:r>
            <a:r>
              <a:rPr lang="en-US" sz="2578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 active period</a:t>
            </a:r>
          </a:p>
          <a:p>
            <a:pPr algn="l">
              <a:lnSpc>
                <a:spcPts val="3609"/>
              </a:lnSpc>
            </a:pPr>
          </a:p>
          <a:p>
            <a:pPr algn="l" marL="556637" indent="-278318" lvl="1">
              <a:lnSpc>
                <a:spcPts val="3609"/>
              </a:lnSpc>
              <a:buFont typeface="Arial"/>
              <a:buChar char="•"/>
            </a:pPr>
            <a:r>
              <a:rPr lang="en-US" sz="2578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Visualizations help validate model fit &amp; patterns</a:t>
            </a:r>
          </a:p>
          <a:p>
            <a:pPr algn="l">
              <a:lnSpc>
                <a:spcPts val="4743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11013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PROPHET FORECAST OUTPUT HIGHLIGHTS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921" y="624562"/>
            <a:ext cx="8502447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Prophet Output Analysis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72774" y="3332958"/>
            <a:ext cx="9927769" cy="3417000"/>
          </a:xfrm>
          <a:custGeom>
            <a:avLst/>
            <a:gdLst/>
            <a:ahLst/>
            <a:cxnLst/>
            <a:rect r="r" b="b" t="t" l="l"/>
            <a:pathLst>
              <a:path h="3417000" w="9927769">
                <a:moveTo>
                  <a:pt x="0" y="0"/>
                </a:moveTo>
                <a:lnTo>
                  <a:pt x="9927769" y="0"/>
                </a:lnTo>
                <a:lnTo>
                  <a:pt x="9927769" y="3417000"/>
                </a:lnTo>
                <a:lnTo>
                  <a:pt x="0" y="341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3543842"/>
            <a:ext cx="13610701" cy="634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Us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ed metrics: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MAE, MSE, RMSE, MAPE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orecasts stored in 'yh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at' column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Comparison: 'sales' vs 'forecastt'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Best ARIMA model MSE ≈ 9.4M (very high)</a:t>
            </a:r>
          </a:p>
          <a:p>
            <a:pPr algn="l">
              <a:lnSpc>
                <a:spcPts val="6439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007561" y="9079636"/>
            <a:ext cx="7258196" cy="1129053"/>
          </a:xfrm>
          <a:custGeom>
            <a:avLst/>
            <a:gdLst/>
            <a:ahLst/>
            <a:cxnLst/>
            <a:rect r="r" b="b" t="t" l="l"/>
            <a:pathLst>
              <a:path h="1129053" w="7258196">
                <a:moveTo>
                  <a:pt x="0" y="0"/>
                </a:moveTo>
                <a:lnTo>
                  <a:pt x="7258195" y="0"/>
                </a:lnTo>
                <a:lnTo>
                  <a:pt x="7258195" y="1129052"/>
                </a:lnTo>
                <a:lnTo>
                  <a:pt x="0" y="1129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FORECAST ACCURACY EVALUATION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921" y="624562"/>
            <a:ext cx="9832987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Accuracy &amp; Evaluation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543842"/>
            <a:ext cx="13610701" cy="634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Rossmann Sal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es = Complex time series: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Trend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+ Seasonality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Promotions, Holidays,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Competition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ARIMA without external features underperforms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Better suited: SARIMA, Prophet, XGBoost, LSTM</a:t>
            </a:r>
          </a:p>
          <a:p>
            <a:pPr algn="l">
              <a:lnSpc>
                <a:spcPts val="643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ARIMA MODEL LIMITATIONS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921" y="624562"/>
            <a:ext cx="9832987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ARIMA Alone Fails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543842"/>
            <a:ext cx="13610701" cy="510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Captures seasonal trends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7 hyperparam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eters → Manual tuning needed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Requires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4–5 full seasons of data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Limited ability</a:t>
            </a:r>
            <a:r>
              <a:rPr lang="en-US" sz="3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to handle external variables</a:t>
            </a:r>
          </a:p>
          <a:p>
            <a:pPr algn="l">
              <a:lnSpc>
                <a:spcPts val="643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TIME SERIES WITH SARIMA (BONUS)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921" y="624562"/>
            <a:ext cx="9832987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SARIMA Forecasting (Optional)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209" y="117453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534317"/>
            <a:ext cx="13610701" cy="308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Advanta</a:t>
            </a:r>
            <a:r>
              <a:rPr lang="en-US" sz="35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-US" sz="35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es:</a:t>
            </a:r>
          </a:p>
          <a:p>
            <a:pPr algn="l">
              <a:lnSpc>
                <a:spcPts val="5039"/>
              </a:lnSpc>
            </a:pP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Accounts for time trends, seasonalities, holidays.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Prophet is intuitive and handles holidays well.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KEY TAKEAWAYS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921" y="624562"/>
            <a:ext cx="10858223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Time Series Forecasting – 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24660" y="6557426"/>
            <a:ext cx="13610701" cy="372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3131"/>
                </a:solidFill>
                <a:latin typeface="Inter"/>
                <a:ea typeface="Inter"/>
                <a:cs typeface="Inter"/>
                <a:sym typeface="Inter"/>
              </a:rPr>
              <a:t>Drawback</a:t>
            </a:r>
            <a:r>
              <a:rPr lang="en-US" sz="3599">
                <a:solidFill>
                  <a:srgbClr val="FF3131"/>
                </a:solidFill>
                <a:latin typeface="Inter"/>
                <a:ea typeface="Inter"/>
                <a:cs typeface="Inter"/>
                <a:sym typeface="Inter"/>
              </a:rPr>
              <a:t>s: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3131"/>
                </a:solidFill>
                <a:latin typeface="Inter"/>
                <a:ea typeface="Inter"/>
                <a:cs typeface="Inter"/>
                <a:sym typeface="Inter"/>
              </a:rPr>
              <a:t>Limited handling of external interactions (Promo, Competition).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3131"/>
                </a:solidFill>
                <a:latin typeface="Inter"/>
                <a:ea typeface="Inter"/>
                <a:cs typeface="Inter"/>
                <a:sym typeface="Inter"/>
              </a:rPr>
              <a:t>SARIMA requires extensive data &amp; manual tuning.</a:t>
            </a:r>
          </a:p>
          <a:p>
            <a:pPr algn="l" marL="777232" indent="-388616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3131"/>
                </a:solidFill>
                <a:latin typeface="Inter"/>
                <a:ea typeface="Inter"/>
                <a:cs typeface="Inter"/>
                <a:sym typeface="Inter"/>
              </a:rPr>
              <a:t>ARIMA underperforms in real-world complexity.</a:t>
            </a: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9" y="0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4753" y="2508926"/>
            <a:ext cx="732337" cy="7323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293368" y="5197567"/>
            <a:ext cx="9047880" cy="5089433"/>
          </a:xfrm>
          <a:custGeom>
            <a:avLst/>
            <a:gdLst/>
            <a:ahLst/>
            <a:cxnLst/>
            <a:rect r="r" b="b" t="t" l="l"/>
            <a:pathLst>
              <a:path h="5089433" w="9047880">
                <a:moveTo>
                  <a:pt x="0" y="0"/>
                </a:moveTo>
                <a:lnTo>
                  <a:pt x="9047880" y="0"/>
                </a:lnTo>
                <a:lnTo>
                  <a:pt x="9047880" y="5089433"/>
                </a:lnTo>
                <a:lnTo>
                  <a:pt x="0" y="5089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13362" y="2605498"/>
            <a:ext cx="6517393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90921" y="624562"/>
            <a:ext cx="5503645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Project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2546" y="3629117"/>
            <a:ext cx="17841644" cy="113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8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32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hink of every time you bought something at a store or online — that’s retail sales in action</a:t>
            </a:r>
          </a:p>
          <a:p>
            <a:pPr algn="l">
              <a:lnSpc>
                <a:spcPts val="4588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87359" y="4836477"/>
            <a:ext cx="3678734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💡 Key Takeaways: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4753" y="5860098"/>
            <a:ext cx="8868615" cy="391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Sold directly to you, the end customer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Every purchase = a recorded transaction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Driven by promotions, holidays, seasons, location, and customer habits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Used for everything from forecasting and inventory planning to economic health checks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251518" cy="10287000"/>
            <a:chOff x="0" y="0"/>
            <a:chExt cx="164649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649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46490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6626" y="1732921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16626" y="367185"/>
            <a:ext cx="4568944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OUR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6626" y="2293053"/>
            <a:ext cx="4403784" cy="531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74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team is a diverse blend of creative minds, strategic thinkers, and industry experts committed to propelling your business to new heights. With a passion for innovation and a collective dedication to excellence, we bring a wealth of experience and fresh perspectives to the project.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73462" y="2609889"/>
            <a:ext cx="27988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Nour Sameh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49036" y="7035990"/>
            <a:ext cx="27988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Ahmed khaled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34081" y="2609889"/>
            <a:ext cx="27988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Amr Gaber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34081" y="7035990"/>
            <a:ext cx="27988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Moustafa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29101" y="2609889"/>
            <a:ext cx="27988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Ahmed Gamal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60488" y="7035990"/>
            <a:ext cx="27988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Zeyad Tarek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842469" y="0"/>
            <a:ext cx="5416831" cy="12022429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t="0" r="-1296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09187"/>
            <a:ext cx="11842469" cy="3177813"/>
            <a:chOff x="0" y="0"/>
            <a:chExt cx="9357013" cy="251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7013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57013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24423" y="5465412"/>
            <a:ext cx="4176257" cy="545802"/>
            <a:chOff x="0" y="0"/>
            <a:chExt cx="1099919" cy="1437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9919" cy="143750"/>
            </a:xfrm>
            <a:custGeom>
              <a:avLst/>
              <a:gdLst/>
              <a:ahLst/>
              <a:cxnLst/>
              <a:rect r="r" b="b" t="t" l="l"/>
              <a:pathLst>
                <a:path h="143750" w="1099919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99919" cy="17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May 2025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53887" y="786854"/>
            <a:ext cx="1977164" cy="197716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53503" y="4648200"/>
            <a:ext cx="876656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YOUR ATTENTION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4423" y="3135538"/>
            <a:ext cx="8795646" cy="152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9" y="0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4753" y="2508926"/>
            <a:ext cx="732337" cy="7323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1.1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054845" y="6155939"/>
            <a:ext cx="6207879" cy="4131061"/>
          </a:xfrm>
          <a:custGeom>
            <a:avLst/>
            <a:gdLst/>
            <a:ahLst/>
            <a:cxnLst/>
            <a:rect r="r" b="b" t="t" l="l"/>
            <a:pathLst>
              <a:path h="4131061" w="6207879">
                <a:moveTo>
                  <a:pt x="0" y="0"/>
                </a:moveTo>
                <a:lnTo>
                  <a:pt x="6207879" y="0"/>
                </a:lnTo>
                <a:lnTo>
                  <a:pt x="6207879" y="4131061"/>
                </a:lnTo>
                <a:lnTo>
                  <a:pt x="0" y="4131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MEET THE ROSSMANN STORE SALES 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921" y="624562"/>
            <a:ext cx="5503645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Project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2546" y="3638642"/>
            <a:ext cx="17491976" cy="10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b="true" sz="2777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Imag</a:t>
            </a:r>
            <a:r>
              <a:rPr lang="en-US" b="true" sz="2777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ine having access to 1,000+ stores’ sales data across Germany — that’s what this dataset offers!</a:t>
            </a:r>
          </a:p>
          <a:p>
            <a:pPr algn="l">
              <a:lnSpc>
                <a:spcPts val="4028"/>
              </a:lnSpc>
              <a:spcBef>
                <a:spcPct val="0"/>
              </a:spcBef>
            </a:pPr>
          </a:p>
          <a:p>
            <a:pPr algn="l">
              <a:lnSpc>
                <a:spcPts val="104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186230" y="5001002"/>
            <a:ext cx="8868615" cy="391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Da</a:t>
            </a: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ily sales per store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Store-specific features like type, product variety, competition distance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Exte</a:t>
            </a: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rnal signals like school &amp; public holidays, and store closures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Time Period: Jan 2013 – July 2015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73857" y="9210675"/>
            <a:ext cx="18039022" cy="89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Perfect for forecasting future trends, modeling demand spikes,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simulating real-world business decisions.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642" y="5703861"/>
            <a:ext cx="5332521" cy="2753553"/>
            <a:chOff x="0" y="0"/>
            <a:chExt cx="1427828" cy="7372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7828" cy="737288"/>
            </a:xfrm>
            <a:custGeom>
              <a:avLst/>
              <a:gdLst/>
              <a:ahLst/>
              <a:cxnLst/>
              <a:rect r="r" b="b" t="t" l="l"/>
              <a:pathLst>
                <a:path h="737288" w="1427828">
                  <a:moveTo>
                    <a:pt x="74043" y="0"/>
                  </a:moveTo>
                  <a:lnTo>
                    <a:pt x="1353785" y="0"/>
                  </a:lnTo>
                  <a:cubicBezTo>
                    <a:pt x="1373423" y="0"/>
                    <a:pt x="1392256" y="7801"/>
                    <a:pt x="1406142" y="21687"/>
                  </a:cubicBezTo>
                  <a:cubicBezTo>
                    <a:pt x="1420027" y="35573"/>
                    <a:pt x="1427828" y="54406"/>
                    <a:pt x="1427828" y="74043"/>
                  </a:cubicBezTo>
                  <a:lnTo>
                    <a:pt x="1427828" y="663244"/>
                  </a:lnTo>
                  <a:cubicBezTo>
                    <a:pt x="1427828" y="682882"/>
                    <a:pt x="1420027" y="701715"/>
                    <a:pt x="1406142" y="715601"/>
                  </a:cubicBezTo>
                  <a:cubicBezTo>
                    <a:pt x="1392256" y="729487"/>
                    <a:pt x="1373423" y="737288"/>
                    <a:pt x="1353785" y="737288"/>
                  </a:cubicBezTo>
                  <a:lnTo>
                    <a:pt x="74043" y="737288"/>
                  </a:lnTo>
                  <a:cubicBezTo>
                    <a:pt x="33150" y="737288"/>
                    <a:pt x="0" y="704137"/>
                    <a:pt x="0" y="663244"/>
                  </a:cubicBezTo>
                  <a:lnTo>
                    <a:pt x="0" y="74043"/>
                  </a:lnTo>
                  <a:cubicBezTo>
                    <a:pt x="0" y="54406"/>
                    <a:pt x="7801" y="35573"/>
                    <a:pt x="21687" y="21687"/>
                  </a:cubicBezTo>
                  <a:cubicBezTo>
                    <a:pt x="35573" y="7801"/>
                    <a:pt x="54406" y="0"/>
                    <a:pt x="7404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827" y="1999396"/>
            <a:ext cx="5006150" cy="6312885"/>
            <a:chOff x="0" y="0"/>
            <a:chExt cx="1340440" cy="1690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0440" cy="1690329"/>
            </a:xfrm>
            <a:custGeom>
              <a:avLst/>
              <a:gdLst/>
              <a:ahLst/>
              <a:cxnLst/>
              <a:rect r="r" b="b" t="t" l="l"/>
              <a:pathLst>
                <a:path h="1690329" w="1340440">
                  <a:moveTo>
                    <a:pt x="78871" y="0"/>
                  </a:moveTo>
                  <a:lnTo>
                    <a:pt x="1261569" y="0"/>
                  </a:lnTo>
                  <a:cubicBezTo>
                    <a:pt x="1305128" y="0"/>
                    <a:pt x="1340440" y="35312"/>
                    <a:pt x="1340440" y="78871"/>
                  </a:cubicBezTo>
                  <a:lnTo>
                    <a:pt x="1340440" y="1611459"/>
                  </a:lnTo>
                  <a:cubicBezTo>
                    <a:pt x="1340440" y="1632377"/>
                    <a:pt x="1332130" y="1652438"/>
                    <a:pt x="1317339" y="1667229"/>
                  </a:cubicBezTo>
                  <a:cubicBezTo>
                    <a:pt x="1302548" y="1682020"/>
                    <a:pt x="1282487" y="1690329"/>
                    <a:pt x="1261569" y="1690329"/>
                  </a:cubicBezTo>
                  <a:lnTo>
                    <a:pt x="78871" y="1690329"/>
                  </a:lnTo>
                  <a:cubicBezTo>
                    <a:pt x="35312" y="1690329"/>
                    <a:pt x="0" y="1655018"/>
                    <a:pt x="0" y="1611459"/>
                  </a:cubicBezTo>
                  <a:lnTo>
                    <a:pt x="0" y="78871"/>
                  </a:lnTo>
                  <a:cubicBezTo>
                    <a:pt x="0" y="35312"/>
                    <a:pt x="35312" y="0"/>
                    <a:pt x="78871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87985" y="5703861"/>
            <a:ext cx="5332521" cy="2753553"/>
            <a:chOff x="0" y="0"/>
            <a:chExt cx="1427828" cy="7372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7828" cy="737288"/>
            </a:xfrm>
            <a:custGeom>
              <a:avLst/>
              <a:gdLst/>
              <a:ahLst/>
              <a:cxnLst/>
              <a:rect r="r" b="b" t="t" l="l"/>
              <a:pathLst>
                <a:path h="737288" w="1427828">
                  <a:moveTo>
                    <a:pt x="74043" y="0"/>
                  </a:moveTo>
                  <a:lnTo>
                    <a:pt x="1353785" y="0"/>
                  </a:lnTo>
                  <a:cubicBezTo>
                    <a:pt x="1373423" y="0"/>
                    <a:pt x="1392256" y="7801"/>
                    <a:pt x="1406142" y="21687"/>
                  </a:cubicBezTo>
                  <a:cubicBezTo>
                    <a:pt x="1420027" y="35573"/>
                    <a:pt x="1427828" y="54406"/>
                    <a:pt x="1427828" y="74043"/>
                  </a:cubicBezTo>
                  <a:lnTo>
                    <a:pt x="1427828" y="663244"/>
                  </a:lnTo>
                  <a:cubicBezTo>
                    <a:pt x="1427828" y="682882"/>
                    <a:pt x="1420027" y="701715"/>
                    <a:pt x="1406142" y="715601"/>
                  </a:cubicBezTo>
                  <a:cubicBezTo>
                    <a:pt x="1392256" y="729487"/>
                    <a:pt x="1373423" y="737288"/>
                    <a:pt x="1353785" y="737288"/>
                  </a:cubicBezTo>
                  <a:lnTo>
                    <a:pt x="74043" y="737288"/>
                  </a:lnTo>
                  <a:cubicBezTo>
                    <a:pt x="33150" y="737288"/>
                    <a:pt x="0" y="704137"/>
                    <a:pt x="0" y="663244"/>
                  </a:cubicBezTo>
                  <a:lnTo>
                    <a:pt x="0" y="74043"/>
                  </a:lnTo>
                  <a:cubicBezTo>
                    <a:pt x="0" y="54406"/>
                    <a:pt x="7801" y="35573"/>
                    <a:pt x="21687" y="21687"/>
                  </a:cubicBezTo>
                  <a:cubicBezTo>
                    <a:pt x="35573" y="7801"/>
                    <a:pt x="54406" y="0"/>
                    <a:pt x="7404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51170" y="1999396"/>
            <a:ext cx="5006150" cy="6312885"/>
            <a:chOff x="0" y="0"/>
            <a:chExt cx="1340440" cy="16903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0440" cy="1690329"/>
            </a:xfrm>
            <a:custGeom>
              <a:avLst/>
              <a:gdLst/>
              <a:ahLst/>
              <a:cxnLst/>
              <a:rect r="r" b="b" t="t" l="l"/>
              <a:pathLst>
                <a:path h="1690329" w="1340440">
                  <a:moveTo>
                    <a:pt x="78871" y="0"/>
                  </a:moveTo>
                  <a:lnTo>
                    <a:pt x="1261569" y="0"/>
                  </a:lnTo>
                  <a:cubicBezTo>
                    <a:pt x="1305128" y="0"/>
                    <a:pt x="1340440" y="35312"/>
                    <a:pt x="1340440" y="78871"/>
                  </a:cubicBezTo>
                  <a:lnTo>
                    <a:pt x="1340440" y="1611459"/>
                  </a:lnTo>
                  <a:cubicBezTo>
                    <a:pt x="1340440" y="1632377"/>
                    <a:pt x="1332130" y="1652438"/>
                    <a:pt x="1317339" y="1667229"/>
                  </a:cubicBezTo>
                  <a:cubicBezTo>
                    <a:pt x="1302548" y="1682020"/>
                    <a:pt x="1282487" y="1690329"/>
                    <a:pt x="1261569" y="1690329"/>
                  </a:cubicBezTo>
                  <a:lnTo>
                    <a:pt x="78871" y="1690329"/>
                  </a:lnTo>
                  <a:cubicBezTo>
                    <a:pt x="35312" y="1690329"/>
                    <a:pt x="0" y="1655018"/>
                    <a:pt x="0" y="1611459"/>
                  </a:cubicBezTo>
                  <a:lnTo>
                    <a:pt x="0" y="78871"/>
                  </a:lnTo>
                  <a:cubicBezTo>
                    <a:pt x="0" y="35312"/>
                    <a:pt x="35312" y="0"/>
                    <a:pt x="78871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73470" y="5703861"/>
            <a:ext cx="5332521" cy="2753553"/>
            <a:chOff x="0" y="0"/>
            <a:chExt cx="1427828" cy="7372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7828" cy="737288"/>
            </a:xfrm>
            <a:custGeom>
              <a:avLst/>
              <a:gdLst/>
              <a:ahLst/>
              <a:cxnLst/>
              <a:rect r="r" b="b" t="t" l="l"/>
              <a:pathLst>
                <a:path h="737288" w="1427828">
                  <a:moveTo>
                    <a:pt x="74043" y="0"/>
                  </a:moveTo>
                  <a:lnTo>
                    <a:pt x="1353785" y="0"/>
                  </a:lnTo>
                  <a:cubicBezTo>
                    <a:pt x="1373423" y="0"/>
                    <a:pt x="1392256" y="7801"/>
                    <a:pt x="1406142" y="21687"/>
                  </a:cubicBezTo>
                  <a:cubicBezTo>
                    <a:pt x="1420027" y="35573"/>
                    <a:pt x="1427828" y="54406"/>
                    <a:pt x="1427828" y="74043"/>
                  </a:cubicBezTo>
                  <a:lnTo>
                    <a:pt x="1427828" y="663244"/>
                  </a:lnTo>
                  <a:cubicBezTo>
                    <a:pt x="1427828" y="682882"/>
                    <a:pt x="1420027" y="701715"/>
                    <a:pt x="1406142" y="715601"/>
                  </a:cubicBezTo>
                  <a:cubicBezTo>
                    <a:pt x="1392256" y="729487"/>
                    <a:pt x="1373423" y="737288"/>
                    <a:pt x="1353785" y="737288"/>
                  </a:cubicBezTo>
                  <a:lnTo>
                    <a:pt x="74043" y="737288"/>
                  </a:lnTo>
                  <a:cubicBezTo>
                    <a:pt x="33150" y="737288"/>
                    <a:pt x="0" y="704137"/>
                    <a:pt x="0" y="663244"/>
                  </a:cubicBezTo>
                  <a:lnTo>
                    <a:pt x="0" y="74043"/>
                  </a:lnTo>
                  <a:cubicBezTo>
                    <a:pt x="0" y="54406"/>
                    <a:pt x="7801" y="35573"/>
                    <a:pt x="21687" y="21687"/>
                  </a:cubicBezTo>
                  <a:cubicBezTo>
                    <a:pt x="35573" y="7801"/>
                    <a:pt x="54406" y="0"/>
                    <a:pt x="7404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36655" y="1999396"/>
            <a:ext cx="5006150" cy="6312885"/>
            <a:chOff x="0" y="0"/>
            <a:chExt cx="1340440" cy="16903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0440" cy="1690329"/>
            </a:xfrm>
            <a:custGeom>
              <a:avLst/>
              <a:gdLst/>
              <a:ahLst/>
              <a:cxnLst/>
              <a:rect r="r" b="b" t="t" l="l"/>
              <a:pathLst>
                <a:path h="1690329" w="1340440">
                  <a:moveTo>
                    <a:pt x="78871" y="0"/>
                  </a:moveTo>
                  <a:lnTo>
                    <a:pt x="1261569" y="0"/>
                  </a:lnTo>
                  <a:cubicBezTo>
                    <a:pt x="1305128" y="0"/>
                    <a:pt x="1340440" y="35312"/>
                    <a:pt x="1340440" y="78871"/>
                  </a:cubicBezTo>
                  <a:lnTo>
                    <a:pt x="1340440" y="1611459"/>
                  </a:lnTo>
                  <a:cubicBezTo>
                    <a:pt x="1340440" y="1632377"/>
                    <a:pt x="1332130" y="1652438"/>
                    <a:pt x="1317339" y="1667229"/>
                  </a:cubicBezTo>
                  <a:cubicBezTo>
                    <a:pt x="1302548" y="1682020"/>
                    <a:pt x="1282487" y="1690329"/>
                    <a:pt x="1261569" y="1690329"/>
                  </a:cubicBezTo>
                  <a:lnTo>
                    <a:pt x="78871" y="1690329"/>
                  </a:lnTo>
                  <a:cubicBezTo>
                    <a:pt x="35312" y="1690329"/>
                    <a:pt x="0" y="1655018"/>
                    <a:pt x="0" y="1611459"/>
                  </a:cubicBezTo>
                  <a:lnTo>
                    <a:pt x="0" y="78871"/>
                  </a:lnTo>
                  <a:cubicBezTo>
                    <a:pt x="0" y="35312"/>
                    <a:pt x="35312" y="0"/>
                    <a:pt x="78871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17368147" cy="1543194"/>
            <a:chOff x="0" y="0"/>
            <a:chExt cx="4574327" cy="4064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574327" cy="406438"/>
            </a:xfrm>
            <a:custGeom>
              <a:avLst/>
              <a:gdLst/>
              <a:ahLst/>
              <a:cxnLst/>
              <a:rect r="r" b="b" t="t" l="l"/>
              <a:pathLst>
                <a:path h="406438" w="4574327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8305" y="1999396"/>
            <a:ext cx="732337" cy="73233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1.2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44353" y="3253101"/>
            <a:ext cx="4045098" cy="8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2"/>
              </a:lnSpc>
            </a:pPr>
            <a:r>
              <a:rPr lang="en-US" sz="245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train.csv</a:t>
            </a:r>
          </a:p>
          <a:p>
            <a:pPr algn="ctr">
              <a:lnSpc>
                <a:spcPts val="3442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030767" y="3253101"/>
            <a:ext cx="4045098" cy="41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2"/>
              </a:lnSpc>
            </a:pPr>
            <a:r>
              <a:rPr lang="en-US" sz="245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test.csv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17181" y="3253101"/>
            <a:ext cx="4045098" cy="41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2"/>
              </a:lnSpc>
            </a:pPr>
            <a:r>
              <a:rPr lang="en-US" sz="245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store.csv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44353" y="4335962"/>
            <a:ext cx="4045098" cy="250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7204" indent="-233602" lvl="1">
              <a:lnSpc>
                <a:spcPts val="3354"/>
              </a:lnSpc>
              <a:buFont typeface="Arial"/>
              <a:buChar char="•"/>
            </a:pPr>
            <a:r>
              <a:rPr lang="en-US" sz="2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playground </a:t>
            </a:r>
          </a:p>
          <a:p>
            <a:pPr algn="just">
              <a:lnSpc>
                <a:spcPts val="3354"/>
              </a:lnSpc>
            </a:pPr>
          </a:p>
          <a:p>
            <a:pPr algn="just" marL="467204" indent="-233602" lvl="1">
              <a:lnSpc>
                <a:spcPts val="3354"/>
              </a:lnSpc>
              <a:buFont typeface="Arial"/>
              <a:buChar char="•"/>
            </a:pPr>
            <a:r>
              <a:rPr lang="en-US" sz="2163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Includes Store, Date, Sales, Customers, Open, Promo, StateHoliday, SchoolHoliday</a:t>
            </a:r>
          </a:p>
          <a:p>
            <a:pPr algn="just" marL="0" indent="0" lvl="0">
              <a:lnSpc>
                <a:spcPts val="3354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7030767" y="4335962"/>
            <a:ext cx="4045098" cy="376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7204" indent="-233602" lvl="1">
              <a:lnSpc>
                <a:spcPts val="3354"/>
              </a:lnSpc>
              <a:buFont typeface="Arial"/>
              <a:buChar char="•"/>
            </a:pPr>
            <a:r>
              <a:rPr lang="en-US" sz="2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challenge</a:t>
            </a:r>
          </a:p>
          <a:p>
            <a:pPr algn="just">
              <a:lnSpc>
                <a:spcPts val="3354"/>
              </a:lnSpc>
            </a:pPr>
          </a:p>
          <a:p>
            <a:pPr algn="just" marL="467204" indent="-233602" lvl="1">
              <a:lnSpc>
                <a:spcPts val="3354"/>
              </a:lnSpc>
              <a:buFont typeface="Arial"/>
              <a:buChar char="•"/>
            </a:pPr>
            <a:r>
              <a:rPr lang="en-US" sz="2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Similar to train.csv but </a:t>
            </a:r>
            <a:r>
              <a:rPr lang="en-US" b="true" sz="21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without the Sales column</a:t>
            </a:r>
          </a:p>
          <a:p>
            <a:pPr algn="just">
              <a:lnSpc>
                <a:spcPts val="3354"/>
              </a:lnSpc>
            </a:pPr>
          </a:p>
          <a:p>
            <a:pPr algn="just" marL="467204" indent="-233602" lvl="1">
              <a:lnSpc>
                <a:spcPts val="3354"/>
              </a:lnSpc>
              <a:buFont typeface="Arial"/>
              <a:buChar char="•"/>
            </a:pPr>
            <a:r>
              <a:rPr lang="en-US" sz="2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for prediction and submission</a:t>
            </a:r>
          </a:p>
          <a:p>
            <a:pPr algn="just">
              <a:lnSpc>
                <a:spcPts val="3354"/>
              </a:lnSpc>
            </a:pPr>
          </a:p>
          <a:p>
            <a:pPr algn="just" marL="0" indent="0" lvl="0">
              <a:lnSpc>
                <a:spcPts val="3354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2617181" y="4335962"/>
            <a:ext cx="4045098" cy="376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7204" indent="-233602" lvl="1">
              <a:lnSpc>
                <a:spcPts val="3354"/>
              </a:lnSpc>
              <a:buFont typeface="Arial"/>
              <a:buChar char="•"/>
            </a:pPr>
            <a:r>
              <a:rPr lang="en-US" sz="2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secret sauce</a:t>
            </a:r>
          </a:p>
          <a:p>
            <a:pPr algn="just" marL="467204" indent="-233602" lvl="1">
              <a:lnSpc>
                <a:spcPts val="3354"/>
              </a:lnSpc>
              <a:buFont typeface="Arial"/>
              <a:buChar char="•"/>
            </a:pPr>
            <a:r>
              <a:rPr lang="en-US" sz="2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Includes:StoreType, Assortment, CompetitionDistance, Promo2, etc.</a:t>
            </a:r>
          </a:p>
          <a:p>
            <a:pPr algn="just" marL="467204" indent="-233602" lvl="1">
              <a:lnSpc>
                <a:spcPts val="3354"/>
              </a:lnSpc>
              <a:buFont typeface="Arial"/>
              <a:buChar char="•"/>
            </a:pPr>
            <a:r>
              <a:rPr lang="en-US" sz="2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Must be joined with train.csv and test.csv on the Store column</a:t>
            </a:r>
          </a:p>
          <a:p>
            <a:pPr algn="just" marL="0" indent="0" lvl="0">
              <a:lnSpc>
                <a:spcPts val="3354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90921" y="624562"/>
            <a:ext cx="5503645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Project 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8199" y="207759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DATASET FILES OVERVIEW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0" y="8705065"/>
            <a:ext cx="18288000" cy="149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8"/>
              </a:lnSpc>
              <a:spcBef>
                <a:spcPct val="0"/>
              </a:spcBef>
            </a:pPr>
            <a:r>
              <a:rPr lang="en-US" b="true" sz="284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This dataset is more than numbers — it's a real-world business simulation, and your mission is to predict sales like a retail mastermind.</a:t>
            </a:r>
          </a:p>
          <a:p>
            <a:pPr algn="ctr">
              <a:lnSpc>
                <a:spcPts val="3988"/>
              </a:lnSpc>
              <a:spcBef>
                <a:spcPct val="0"/>
              </a:spcBef>
            </a:pPr>
            <a:r>
              <a:rPr lang="en-US" b="true" sz="284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Ready to turn data into decisions?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9" y="0"/>
            <a:ext cx="18263231" cy="2274019"/>
            <a:chOff x="0" y="0"/>
            <a:chExt cx="4810069" cy="598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0069" cy="598919"/>
            </a:xfrm>
            <a:custGeom>
              <a:avLst/>
              <a:gdLst/>
              <a:ahLst/>
              <a:cxnLst/>
              <a:rect r="r" b="b" t="t" l="l"/>
              <a:pathLst>
                <a:path h="598919" w="4810069">
                  <a:moveTo>
                    <a:pt x="0" y="0"/>
                  </a:moveTo>
                  <a:lnTo>
                    <a:pt x="4810069" y="0"/>
                  </a:lnTo>
                  <a:lnTo>
                    <a:pt x="4810069" y="598919"/>
                  </a:lnTo>
                  <a:lnTo>
                    <a:pt x="0" y="598919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0069" cy="63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3512" y="839945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4753" y="2508926"/>
            <a:ext cx="732337" cy="7323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1.3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378536" y="0"/>
            <a:ext cx="3136157" cy="2508926"/>
          </a:xfrm>
          <a:custGeom>
            <a:avLst/>
            <a:gdLst/>
            <a:ahLst/>
            <a:cxnLst/>
            <a:rect r="r" b="b" t="t" l="l"/>
            <a:pathLst>
              <a:path h="2508926" w="3136157">
                <a:moveTo>
                  <a:pt x="0" y="0"/>
                </a:moveTo>
                <a:lnTo>
                  <a:pt x="3136157" y="0"/>
                </a:lnTo>
                <a:lnTo>
                  <a:pt x="3136157" y="2508926"/>
                </a:lnTo>
                <a:lnTo>
                  <a:pt x="0" y="250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885437" y="-60197"/>
            <a:ext cx="2493099" cy="1402368"/>
          </a:xfrm>
          <a:custGeom>
            <a:avLst/>
            <a:gdLst/>
            <a:ahLst/>
            <a:cxnLst/>
            <a:rect r="r" b="b" t="t" l="l"/>
            <a:pathLst>
              <a:path h="1402368" w="2493099">
                <a:moveTo>
                  <a:pt x="0" y="0"/>
                </a:moveTo>
                <a:lnTo>
                  <a:pt x="2493099" y="0"/>
                </a:lnTo>
                <a:lnTo>
                  <a:pt x="2493099" y="1402368"/>
                </a:lnTo>
                <a:lnTo>
                  <a:pt x="0" y="140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90921" y="4078652"/>
            <a:ext cx="2508350" cy="2508350"/>
          </a:xfrm>
          <a:custGeom>
            <a:avLst/>
            <a:gdLst/>
            <a:ahLst/>
            <a:cxnLst/>
            <a:rect r="r" b="b" t="t" l="l"/>
            <a:pathLst>
              <a:path h="2508350" w="2508350">
                <a:moveTo>
                  <a:pt x="0" y="0"/>
                </a:moveTo>
                <a:lnTo>
                  <a:pt x="2508350" y="0"/>
                </a:lnTo>
                <a:lnTo>
                  <a:pt x="2508350" y="2508350"/>
                </a:lnTo>
                <a:lnTo>
                  <a:pt x="0" y="2508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161449" y="5403114"/>
            <a:ext cx="2922464" cy="1183888"/>
          </a:xfrm>
          <a:custGeom>
            <a:avLst/>
            <a:gdLst/>
            <a:ahLst/>
            <a:cxnLst/>
            <a:rect r="r" b="b" t="t" l="l"/>
            <a:pathLst>
              <a:path h="1183888" w="2922464">
                <a:moveTo>
                  <a:pt x="0" y="0"/>
                </a:moveTo>
                <a:lnTo>
                  <a:pt x="2922465" y="0"/>
                </a:lnTo>
                <a:lnTo>
                  <a:pt x="2922465" y="1183888"/>
                </a:lnTo>
                <a:lnTo>
                  <a:pt x="0" y="1183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007305" y="8032533"/>
            <a:ext cx="3878132" cy="2031172"/>
          </a:xfrm>
          <a:custGeom>
            <a:avLst/>
            <a:gdLst/>
            <a:ahLst/>
            <a:cxnLst/>
            <a:rect r="r" b="b" t="t" l="l"/>
            <a:pathLst>
              <a:path h="2031172" w="3878132">
                <a:moveTo>
                  <a:pt x="0" y="0"/>
                </a:moveTo>
                <a:lnTo>
                  <a:pt x="3878132" y="0"/>
                </a:lnTo>
                <a:lnTo>
                  <a:pt x="3878132" y="2031172"/>
                </a:lnTo>
                <a:lnTo>
                  <a:pt x="0" y="20311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88020" y="8138003"/>
            <a:ext cx="3173429" cy="910116"/>
          </a:xfrm>
          <a:custGeom>
            <a:avLst/>
            <a:gdLst/>
            <a:ahLst/>
            <a:cxnLst/>
            <a:rect r="r" b="b" t="t" l="l"/>
            <a:pathLst>
              <a:path h="910116" w="3173429">
                <a:moveTo>
                  <a:pt x="0" y="0"/>
                </a:moveTo>
                <a:lnTo>
                  <a:pt x="3173429" y="0"/>
                </a:lnTo>
                <a:lnTo>
                  <a:pt x="3173429" y="910116"/>
                </a:lnTo>
                <a:lnTo>
                  <a:pt x="0" y="910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806414" y="7920502"/>
            <a:ext cx="4337586" cy="1438428"/>
          </a:xfrm>
          <a:custGeom>
            <a:avLst/>
            <a:gdLst/>
            <a:ahLst/>
            <a:cxnLst/>
            <a:rect r="r" b="b" t="t" l="l"/>
            <a:pathLst>
              <a:path h="1438428" w="4337586">
                <a:moveTo>
                  <a:pt x="0" y="0"/>
                </a:moveTo>
                <a:lnTo>
                  <a:pt x="4337586" y="0"/>
                </a:lnTo>
                <a:lnTo>
                  <a:pt x="4337586" y="1438429"/>
                </a:lnTo>
                <a:lnTo>
                  <a:pt x="0" y="1438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651847" y="4713179"/>
            <a:ext cx="2589048" cy="1873823"/>
          </a:xfrm>
          <a:custGeom>
            <a:avLst/>
            <a:gdLst/>
            <a:ahLst/>
            <a:cxnLst/>
            <a:rect r="r" b="b" t="t" l="l"/>
            <a:pathLst>
              <a:path h="1873823" w="2589048">
                <a:moveTo>
                  <a:pt x="0" y="0"/>
                </a:moveTo>
                <a:lnTo>
                  <a:pt x="2589047" y="0"/>
                </a:lnTo>
                <a:lnTo>
                  <a:pt x="2589047" y="1873823"/>
                </a:lnTo>
                <a:lnTo>
                  <a:pt x="0" y="1873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04646" y="2587122"/>
            <a:ext cx="108021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TOOLS &amp; LIBRARIES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0921" y="624562"/>
            <a:ext cx="5503645" cy="6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Project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5904" y="3568460"/>
            <a:ext cx="12756192" cy="473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EXPLORATORY DATA ANALYSIS</a:t>
            </a:r>
          </a:p>
          <a:p>
            <a:pPr algn="ctr">
              <a:lnSpc>
                <a:spcPts val="12041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5664971" y="-782737"/>
            <a:ext cx="3744615" cy="37446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5020" y="7356528"/>
            <a:ext cx="2350854" cy="235085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891" y="536861"/>
            <a:ext cx="17552431" cy="9324729"/>
          </a:xfrm>
          <a:custGeom>
            <a:avLst/>
            <a:gdLst/>
            <a:ahLst/>
            <a:cxnLst/>
            <a:rect r="r" b="b" t="t" l="l"/>
            <a:pathLst>
              <a:path h="9324729" w="17552431">
                <a:moveTo>
                  <a:pt x="0" y="0"/>
                </a:moveTo>
                <a:lnTo>
                  <a:pt x="17552430" y="0"/>
                </a:lnTo>
                <a:lnTo>
                  <a:pt x="17552430" y="9324728"/>
                </a:lnTo>
                <a:lnTo>
                  <a:pt x="0" y="932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227431"/>
            <a:chOff x="0" y="0"/>
            <a:chExt cx="4816593" cy="586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86648"/>
            </a:xfrm>
            <a:custGeom>
              <a:avLst/>
              <a:gdLst/>
              <a:ahLst/>
              <a:cxnLst/>
              <a:rect r="r" b="b" t="t" l="l"/>
              <a:pathLst>
                <a:path h="5866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6648"/>
                  </a:lnTo>
                  <a:lnTo>
                    <a:pt x="0" y="58664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2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9853" y="356479"/>
            <a:ext cx="13559900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EXPLORATORY DATA ANALYSIS</a:t>
            </a:r>
          </a:p>
          <a:p>
            <a:pPr algn="l">
              <a:lnSpc>
                <a:spcPts val="6999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6820359" y="3706498"/>
            <a:ext cx="59968" cy="557501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7" id="7"/>
          <p:cNvGrpSpPr/>
          <p:nvPr/>
        </p:nvGrpSpPr>
        <p:grpSpPr>
          <a:xfrm rot="5400000">
            <a:off x="423778" y="3706498"/>
            <a:ext cx="1479329" cy="147932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438715" y="4585745"/>
            <a:ext cx="771724" cy="7717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287059" y="8247665"/>
            <a:ext cx="2954728" cy="295472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35872" y="6945405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98291" y="6945405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90115" y="6945405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80529" y="6945405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24959" y="5911561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77389" y="4247518"/>
            <a:ext cx="11023452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Data Overview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F</a:t>
            </a:r>
            <a:r>
              <a:rPr lang="en-US" b="true" sz="25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eature Engineering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Mi</a:t>
            </a:r>
            <a:r>
              <a:rPr lang="en-US" b="true" sz="25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ssing Values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Store Type Insights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Promotions &amp; Sales Patterns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Correlation Analysis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376223" y="3668398"/>
            <a:ext cx="444413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Focus on train.csv and store.csv datasets.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90115" y="3668398"/>
            <a:ext cx="676624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Insights will be grouped into: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358424" y="2364155"/>
            <a:ext cx="16835522" cy="114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  <a:spcBef>
                <a:spcPct val="0"/>
              </a:spcBef>
            </a:pPr>
            <a:r>
              <a:rPr lang="en-US" b="true" sz="3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Goal</a:t>
            </a:r>
            <a:r>
              <a:rPr lang="en-US" b="true" sz="3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Understand data structure, distributions, and relationships to inform modeling.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DAGm5njwqnw</dc:identifier>
  <dcterms:modified xsi:type="dcterms:W3CDTF">2011-08-01T06:04:30Z</dcterms:modified>
  <cp:revision>1</cp:revision>
  <dc:title>White Blue Simple Modern Business Proposal Pitch Deck Presentation Design</dc:title>
</cp:coreProperties>
</file>